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65" r:id="rId3"/>
    <p:sldId id="279" r:id="rId4"/>
    <p:sldId id="266" r:id="rId5"/>
    <p:sldId id="257" r:id="rId6"/>
    <p:sldId id="258" r:id="rId7"/>
    <p:sldId id="261" r:id="rId8"/>
    <p:sldId id="262" r:id="rId9"/>
    <p:sldId id="267" r:id="rId10"/>
    <p:sldId id="264" r:id="rId11"/>
    <p:sldId id="268" r:id="rId12"/>
    <p:sldId id="273" r:id="rId13"/>
    <p:sldId id="270" r:id="rId14"/>
    <p:sldId id="275" r:id="rId15"/>
    <p:sldId id="276" r:id="rId16"/>
    <p:sldId id="277" r:id="rId17"/>
    <p:sldId id="259" r:id="rId18"/>
    <p:sldId id="278" r:id="rId19"/>
    <p:sldId id="26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18"/>
    <p:restoredTop sz="94674"/>
  </p:normalViewPr>
  <p:slideViewPr>
    <p:cSldViewPr snapToGrid="0" snapToObjects="1">
      <p:cViewPr>
        <p:scale>
          <a:sx n="76" d="100"/>
          <a:sy n="76" d="100"/>
        </p:scale>
        <p:origin x="4200" y="1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2000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52697" y="762000"/>
            <a:ext cx="2193989" cy="5334001"/>
          </a:xfrm>
          <a:prstGeom prst="rect">
            <a:avLst/>
          </a:prstGeom>
          <a:solidFill>
            <a:srgbClr val="C3C3C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86" y="1298448"/>
            <a:ext cx="5486400" cy="3255264"/>
          </a:xfrm>
        </p:spPr>
        <p:txBody>
          <a:bodyPr anchor="b">
            <a:normAutofit/>
          </a:bodyPr>
          <a:lstStyle>
            <a:lvl1pPr algn="l">
              <a:defRPr sz="54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11" y="4670246"/>
            <a:ext cx="54864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384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09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750" y="990600"/>
            <a:ext cx="211455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00934" y="868680"/>
            <a:ext cx="54864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260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943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0934" y="1298448"/>
            <a:ext cx="5486400" cy="3255264"/>
          </a:xfrm>
        </p:spPr>
        <p:txBody>
          <a:bodyPr anchor="b">
            <a:normAutofit/>
          </a:bodyPr>
          <a:lstStyle>
            <a:lvl1pPr>
              <a:defRPr sz="54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0" y="4672584"/>
            <a:ext cx="54864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0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137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0934" y="868680"/>
            <a:ext cx="2606040" cy="512064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3590" y="868680"/>
            <a:ext cx="2606040" cy="512064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2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0934" y="1023586"/>
            <a:ext cx="260604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0934" y="1930936"/>
            <a:ext cx="2606040" cy="402336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3847" y="1023587"/>
            <a:ext cx="260604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3847" y="1930936"/>
            <a:ext cx="2606040" cy="402336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45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546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22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868680"/>
            <a:ext cx="54864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3337560"/>
            <a:ext cx="2125980" cy="25603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5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6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77983" y="767419"/>
            <a:ext cx="6086423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3340602"/>
            <a:ext cx="2125980" cy="25603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5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624326" y="6356351"/>
            <a:ext cx="443363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2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2582693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689" y="1123838"/>
            <a:ext cx="221061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861898" y="758952"/>
            <a:ext cx="288036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1951" y="864108"/>
            <a:ext cx="54864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967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19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D6C6-657F-2D41-A528-DD45F9DE9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914" y="928222"/>
            <a:ext cx="5486400" cy="2554979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Who is next?</a:t>
            </a:r>
            <a:br>
              <a:rPr lang="en-US" b="1" dirty="0"/>
            </a:br>
            <a:r>
              <a:rPr lang="en-US" sz="3600" dirty="0"/>
              <a:t>Analysis of cyber attacks reported between </a:t>
            </a:r>
            <a:br>
              <a:rPr lang="en-US" sz="3600" dirty="0"/>
            </a:br>
            <a:r>
              <a:rPr lang="en-US" sz="3600" dirty="0"/>
              <a:t>2017-2018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FDCBE-77AF-1C41-A77B-1147BF4DA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338" y="3929315"/>
            <a:ext cx="3671551" cy="191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33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CFFB3-6A08-9244-B193-D3C480E88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breach costs are highest for healthcare industry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1E2470-783A-0F43-9806-9AF9BAD1A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1950" y="1502374"/>
            <a:ext cx="5486400" cy="384372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F920B0-33BC-AD42-AA8E-3BDBD1E7C69F}"/>
              </a:ext>
            </a:extLst>
          </p:cNvPr>
          <p:cNvSpPr/>
          <p:nvPr/>
        </p:nvSpPr>
        <p:spPr>
          <a:xfrm>
            <a:off x="4501382" y="6381910"/>
            <a:ext cx="464261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ibm-plex-sans"/>
              </a:rPr>
              <a:t>The 2018 Cost of a Data Breach Study by the </a:t>
            </a:r>
            <a:r>
              <a:rPr lang="en-US" sz="1350" dirty="0" err="1">
                <a:latin typeface="ibm-plex-sans"/>
              </a:rPr>
              <a:t>Ponemon</a:t>
            </a:r>
            <a:r>
              <a:rPr lang="en-US" sz="1350" dirty="0">
                <a:latin typeface="ibm-plex-sans"/>
              </a:rPr>
              <a:t> Institute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409162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0604-AC62-6C4C-AC98-F9B6FB04A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Glassdoor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2681B-AA0F-F449-AF1F-D8B9AE89E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574" y="615461"/>
            <a:ext cx="5486400" cy="2971800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/>
              <a:t> identified companies/organizations with healthcare sector from </a:t>
            </a:r>
            <a:r>
              <a:rPr lang="en-US" dirty="0" err="1"/>
              <a:t>hackmageddon</a:t>
            </a:r>
            <a:r>
              <a:rPr lang="en-US" dirty="0"/>
              <a:t> dataset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scraped </a:t>
            </a:r>
            <a:r>
              <a:rPr lang="en-US" i="1" dirty="0" err="1"/>
              <a:t>www.glassdoor.com</a:t>
            </a:r>
            <a:r>
              <a:rPr lang="en-US" i="1" dirty="0"/>
              <a:t> </a:t>
            </a:r>
            <a:r>
              <a:rPr lang="en-US" dirty="0"/>
              <a:t>to collect information on: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Company name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Category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Revenue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Employees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DFFD6-5098-234C-9426-39E35B807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046" y="3748057"/>
            <a:ext cx="5885961" cy="197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77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87565-F6EA-D742-A18C-4F033B92D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Revenue and number of employees are dependent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4B8557-42C5-0542-9AA3-0B01C01B6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827" y="2526433"/>
            <a:ext cx="5885961" cy="1976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BD56AF-3A00-3941-AE1B-E99062AA1D44}"/>
              </a:ext>
            </a:extLst>
          </p:cNvPr>
          <p:cNvSpPr/>
          <p:nvPr/>
        </p:nvSpPr>
        <p:spPr>
          <a:xfrm>
            <a:off x="4673375" y="5022708"/>
            <a:ext cx="1980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Chi –</a:t>
            </a:r>
            <a:r>
              <a:rPr lang="en-US" sz="1600" dirty="0" err="1"/>
              <a:t>sq</a:t>
            </a:r>
            <a:r>
              <a:rPr lang="en-US" sz="1600" dirty="0"/>
              <a:t> test : p&lt;0.001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BE077D-FA64-114A-8484-6A94B3B606F7}"/>
              </a:ext>
            </a:extLst>
          </p:cNvPr>
          <p:cNvSpPr/>
          <p:nvPr/>
        </p:nvSpPr>
        <p:spPr>
          <a:xfrm>
            <a:off x="5118488" y="2219891"/>
            <a:ext cx="954860" cy="2607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69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4DE60-1381-2345-90E8-E9515B035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Healthcare: </a:t>
            </a:r>
            <a:r>
              <a:rPr lang="en-US" dirty="0" err="1"/>
              <a:t>WordCloud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919084-CD0D-7448-B50F-6AA93A244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384" y="1123838"/>
            <a:ext cx="4615717" cy="461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91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D327-AE0F-F644-A3B9-A47F6C3D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Healthcare:</a:t>
            </a:r>
            <a:br>
              <a:rPr lang="en-US" dirty="0"/>
            </a:br>
            <a:r>
              <a:rPr lang="en-US" dirty="0"/>
              <a:t>Attacks by employees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228F20-5D99-D244-BCD7-5D7AD72A3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086" y="837738"/>
            <a:ext cx="4003478" cy="239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89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D327-AE0F-F644-A3B9-A47F6C3D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Healthcare:</a:t>
            </a:r>
            <a:br>
              <a:rPr lang="en-US" dirty="0"/>
            </a:br>
            <a:r>
              <a:rPr lang="en-US" dirty="0"/>
              <a:t>Attacks by  category employees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103FA-63E8-604F-BE19-0D4BF7430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832" y="630319"/>
            <a:ext cx="2946400" cy="172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63DED-1BD5-414B-9CB0-C301D8E104E1}"/>
              </a:ext>
            </a:extLst>
          </p:cNvPr>
          <p:cNvSpPr txBox="1"/>
          <p:nvPr/>
        </p:nvSpPr>
        <p:spPr>
          <a:xfrm>
            <a:off x="3211604" y="1309253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Hospitals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2BC5A-4DA9-E549-BDE4-64CF13FC3BCE}"/>
              </a:ext>
            </a:extLst>
          </p:cNvPr>
          <p:cNvSpPr txBox="1"/>
          <p:nvPr/>
        </p:nvSpPr>
        <p:spPr>
          <a:xfrm>
            <a:off x="3211604" y="3007040"/>
            <a:ext cx="1258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Private</a:t>
            </a:r>
          </a:p>
          <a:p>
            <a:pPr algn="ctr"/>
            <a:r>
              <a:rPr lang="en-US" b="1" dirty="0"/>
              <a:t>companies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DC6D05-193B-7149-8B2A-A523075EF0BC}"/>
              </a:ext>
            </a:extLst>
          </p:cNvPr>
          <p:cNvSpPr txBox="1"/>
          <p:nvPr/>
        </p:nvSpPr>
        <p:spPr>
          <a:xfrm>
            <a:off x="3287102" y="5012455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Nonprofits</a:t>
            </a:r>
          </a:p>
        </p:txBody>
      </p:sp>
    </p:spTree>
    <p:extLst>
      <p:ext uri="{BB962C8B-B14F-4D97-AF65-F5344CB8AC3E}">
        <p14:creationId xmlns:p14="http://schemas.microsoft.com/office/powerpoint/2010/main" val="647193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D327-AE0F-F644-A3B9-A47F6C3D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Healthcare:</a:t>
            </a:r>
            <a:br>
              <a:rPr lang="en-US" dirty="0"/>
            </a:br>
            <a:r>
              <a:rPr lang="en-US" dirty="0"/>
              <a:t>Attacks category by employees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103FA-63E8-604F-BE19-0D4BF7430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832" y="630319"/>
            <a:ext cx="2946400" cy="172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BEC674-BBBE-2B4D-B677-05D7812F2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432" y="2496763"/>
            <a:ext cx="2971800" cy="172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63DED-1BD5-414B-9CB0-C301D8E104E1}"/>
              </a:ext>
            </a:extLst>
          </p:cNvPr>
          <p:cNvSpPr txBox="1"/>
          <p:nvPr/>
        </p:nvSpPr>
        <p:spPr>
          <a:xfrm>
            <a:off x="3211604" y="1309253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Hospitals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2BC5A-4DA9-E549-BDE4-64CF13FC3BCE}"/>
              </a:ext>
            </a:extLst>
          </p:cNvPr>
          <p:cNvSpPr txBox="1"/>
          <p:nvPr/>
        </p:nvSpPr>
        <p:spPr>
          <a:xfrm>
            <a:off x="3211604" y="3007040"/>
            <a:ext cx="1258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Private</a:t>
            </a:r>
          </a:p>
          <a:p>
            <a:pPr algn="ctr"/>
            <a:r>
              <a:rPr lang="en-US" b="1" dirty="0"/>
              <a:t>companies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DC6D05-193B-7149-8B2A-A523075EF0BC}"/>
              </a:ext>
            </a:extLst>
          </p:cNvPr>
          <p:cNvSpPr txBox="1"/>
          <p:nvPr/>
        </p:nvSpPr>
        <p:spPr>
          <a:xfrm>
            <a:off x="3287102" y="5012455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Nonprofits</a:t>
            </a:r>
          </a:p>
        </p:txBody>
      </p:sp>
    </p:spTree>
    <p:extLst>
      <p:ext uri="{BB962C8B-B14F-4D97-AF65-F5344CB8AC3E}">
        <p14:creationId xmlns:p14="http://schemas.microsoft.com/office/powerpoint/2010/main" val="3822188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D327-AE0F-F644-A3B9-A47F6C3D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Healthcare:</a:t>
            </a:r>
            <a:br>
              <a:rPr lang="en-US" dirty="0"/>
            </a:br>
            <a:r>
              <a:rPr lang="en-US" dirty="0"/>
              <a:t>Attacks category by employees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103FA-63E8-604F-BE19-0D4BF7430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832" y="630319"/>
            <a:ext cx="2946400" cy="172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BEC674-BBBE-2B4D-B677-05D7812F2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432" y="2496763"/>
            <a:ext cx="2971800" cy="172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8278F9-B362-FA46-A63A-83EFA82DB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432" y="4518187"/>
            <a:ext cx="2946400" cy="172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63DED-1BD5-414B-9CB0-C301D8E104E1}"/>
              </a:ext>
            </a:extLst>
          </p:cNvPr>
          <p:cNvSpPr txBox="1"/>
          <p:nvPr/>
        </p:nvSpPr>
        <p:spPr>
          <a:xfrm>
            <a:off x="3211604" y="1309253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Hospitals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2BC5A-4DA9-E549-BDE4-64CF13FC3BCE}"/>
              </a:ext>
            </a:extLst>
          </p:cNvPr>
          <p:cNvSpPr txBox="1"/>
          <p:nvPr/>
        </p:nvSpPr>
        <p:spPr>
          <a:xfrm>
            <a:off x="3211604" y="3007040"/>
            <a:ext cx="1258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Private</a:t>
            </a:r>
          </a:p>
          <a:p>
            <a:pPr algn="ctr"/>
            <a:r>
              <a:rPr lang="en-US" b="1" dirty="0"/>
              <a:t>companies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DC6D05-193B-7149-8B2A-A523075EF0BC}"/>
              </a:ext>
            </a:extLst>
          </p:cNvPr>
          <p:cNvSpPr txBox="1"/>
          <p:nvPr/>
        </p:nvSpPr>
        <p:spPr>
          <a:xfrm>
            <a:off x="3287102" y="5012455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Nonprofits</a:t>
            </a:r>
          </a:p>
        </p:txBody>
      </p:sp>
    </p:spTree>
    <p:extLst>
      <p:ext uri="{BB962C8B-B14F-4D97-AF65-F5344CB8AC3E}">
        <p14:creationId xmlns:p14="http://schemas.microsoft.com/office/powerpoint/2010/main" val="2063797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CC90-99FC-E147-A212-8212EE962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Relationship between employees and revenue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0DE2D-DC82-B04D-8002-722AC9161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989" y="670609"/>
            <a:ext cx="4490648" cy="26324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AC2033-C2A5-BE4A-9DE7-59295FFE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525" y="3509468"/>
            <a:ext cx="4580611" cy="253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84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9A7C6-19B0-2749-9B73-D25AC1E7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F620E-58CA-EC4E-A4D8-E6EC4F8F3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7965" y="864109"/>
            <a:ext cx="5486400" cy="512064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Individuals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Every individual using the internet is a potential target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App downloads, email accounts</a:t>
            </a:r>
          </a:p>
          <a:p>
            <a:pPr marL="502920" lvl="1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Tip: avoid free wi-fi and useless apps</a:t>
            </a:r>
          </a:p>
          <a:p>
            <a:pPr lvl="1">
              <a:buFont typeface="Wingdings" pitchFamily="2" charset="2"/>
              <a:buChar char="v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Healthcare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Hospitals, small private companies, and large non-profits are main targets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Phishing emails to employees</a:t>
            </a:r>
          </a:p>
          <a:p>
            <a:pPr marL="377190" lvl="1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Tip: scale up cyber security training for employees</a:t>
            </a:r>
          </a:p>
          <a:p>
            <a:pPr marL="377190" lvl="1" indent="0">
              <a:buNone/>
            </a:pP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Ransomware is becoming more popular</a:t>
            </a:r>
          </a:p>
          <a:p>
            <a:pPr marL="377190" lvl="1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Tip: scale up cyber security investment!</a:t>
            </a:r>
          </a:p>
          <a:p>
            <a:pPr marL="377190" lvl="1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Unsupervised Machine Learning for clustering to identify predictors</a:t>
            </a:r>
          </a:p>
        </p:txBody>
      </p:sp>
    </p:spTree>
    <p:extLst>
      <p:ext uri="{BB962C8B-B14F-4D97-AF65-F5344CB8AC3E}">
        <p14:creationId xmlns:p14="http://schemas.microsoft.com/office/powerpoint/2010/main" val="3464891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D07099-D6C6-7D45-9530-15A989E02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306" y="4515355"/>
            <a:ext cx="7212795" cy="1620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CEB65-B18B-014A-B24C-4331D6EC4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31" y="863785"/>
            <a:ext cx="7413522" cy="231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57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15C6DC-9BD4-E94C-A0FC-C89E88261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66" y="279425"/>
            <a:ext cx="5172326" cy="1998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783F83-012C-3C44-842C-EB96E2E32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058" y="3020418"/>
            <a:ext cx="6895868" cy="12000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43CA18-576A-3A4C-AE29-6BEEC657F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66" y="5088403"/>
            <a:ext cx="7806617" cy="143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0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0604-AC62-6C4C-AC98-F9B6FB04A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Hackmageddon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2681B-AA0F-F449-AF1F-D8B9AE89E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951" y="354154"/>
            <a:ext cx="5486400" cy="3795815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/>
              <a:t> scraped </a:t>
            </a:r>
            <a:r>
              <a:rPr lang="en-US" i="1" dirty="0" err="1"/>
              <a:t>www.hackmageddon.com</a:t>
            </a:r>
            <a:r>
              <a:rPr lang="en-US" i="1" dirty="0"/>
              <a:t> </a:t>
            </a:r>
            <a:r>
              <a:rPr lang="en-US" dirty="0"/>
              <a:t>to collect information on: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Date of attack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Target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err="1"/>
              <a:t>Target_class</a:t>
            </a:r>
            <a:r>
              <a:rPr lang="en-US" dirty="0"/>
              <a:t> (industry category)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Type of attack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Country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Summary</a:t>
            </a:r>
          </a:p>
          <a:p>
            <a:pPr lvl="1">
              <a:buFont typeface="Wingdings" pitchFamily="2" charset="2"/>
              <a:buChar char="v"/>
            </a:pPr>
            <a:r>
              <a:rPr lang="en-US" dirty="0"/>
              <a:t>Type of attack( crime, espionage, hacktivism, warfare)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3388A-8C1E-464E-929C-A0451041A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549" y="4012083"/>
            <a:ext cx="5970896" cy="191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14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7F118-CD63-1F47-9458-C52426A8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Trend of increasing cyber attacks for 2018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D7814ED-FD68-0140-8165-E47546897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1272" y="1317339"/>
            <a:ext cx="5916735" cy="3944490"/>
          </a:xfrm>
        </p:spPr>
      </p:pic>
    </p:spTree>
    <p:extLst>
      <p:ext uri="{BB962C8B-B14F-4D97-AF65-F5344CB8AC3E}">
        <p14:creationId xmlns:p14="http://schemas.microsoft.com/office/powerpoint/2010/main" val="492928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B28E5-0B47-AC4D-BC53-47E3810F6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 categories affected:</a:t>
            </a:r>
            <a:br>
              <a:rPr lang="en-US" dirty="0"/>
            </a:br>
            <a:r>
              <a:rPr lang="en-US" dirty="0"/>
              <a:t>	</a:t>
            </a:r>
            <a:r>
              <a:rPr lang="en-US" sz="1500" dirty="0"/>
              <a:t>Individuals</a:t>
            </a:r>
            <a:br>
              <a:rPr lang="en-US" sz="1500" dirty="0"/>
            </a:br>
            <a:r>
              <a:rPr lang="en-US" sz="1500" dirty="0"/>
              <a:t>	Healthcare</a:t>
            </a:r>
            <a:br>
              <a:rPr lang="en-US" sz="1500" dirty="0"/>
            </a:br>
            <a:r>
              <a:rPr lang="en-US" sz="1500" dirty="0"/>
              <a:t>	Fintech</a:t>
            </a:r>
            <a:br>
              <a:rPr lang="en-US" sz="1500" dirty="0"/>
            </a:br>
            <a:r>
              <a:rPr lang="en-US" sz="1500" dirty="0"/>
              <a:t>	Finances</a:t>
            </a:r>
            <a:br>
              <a:rPr lang="en-US" sz="1500" dirty="0"/>
            </a:br>
            <a:r>
              <a:rPr lang="en-US" sz="1500" dirty="0"/>
              <a:t>	Multiple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A8679B-6531-1A4F-85F0-486CDD1D4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838" y="1765021"/>
            <a:ext cx="6105820" cy="311471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34459F5-A59A-754B-B6FA-DF7601D1DB7C}"/>
              </a:ext>
            </a:extLst>
          </p:cNvPr>
          <p:cNvCxnSpPr/>
          <p:nvPr/>
        </p:nvCxnSpPr>
        <p:spPr>
          <a:xfrm>
            <a:off x="3400358" y="3362439"/>
            <a:ext cx="27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839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27582-842C-9F49-A289-8207D862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Main attack on individuals: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MALWARE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233E01-1AFF-9F47-AFD0-A18CBF825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77" y="1588973"/>
            <a:ext cx="5749038" cy="383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19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4E22-6361-D543-81F4-0F7C28CDA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Individuals: </a:t>
            </a:r>
            <a:r>
              <a:rPr lang="en-US" dirty="0" err="1"/>
              <a:t>WordCloud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F947B0-611F-5443-8565-2A20A4FA4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476" y="1123838"/>
            <a:ext cx="4913555" cy="491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59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9C542F-18AA-B14A-A1F2-29D738E8A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 industries affected:</a:t>
            </a:r>
            <a:br>
              <a:rPr lang="en-US" dirty="0"/>
            </a:br>
            <a:r>
              <a:rPr lang="en-US" dirty="0"/>
              <a:t>	</a:t>
            </a:r>
            <a:r>
              <a:rPr lang="en-US" sz="1500" dirty="0"/>
              <a:t>Individuals</a:t>
            </a:r>
            <a:br>
              <a:rPr lang="en-US" sz="1500" dirty="0"/>
            </a:br>
            <a:r>
              <a:rPr lang="en-US" sz="1500" dirty="0"/>
              <a:t>	Healthcare</a:t>
            </a:r>
            <a:br>
              <a:rPr lang="en-US" sz="1500" dirty="0"/>
            </a:br>
            <a:r>
              <a:rPr lang="en-US" sz="1500" dirty="0"/>
              <a:t>	Fintech</a:t>
            </a:r>
            <a:br>
              <a:rPr lang="en-US" sz="1500" dirty="0"/>
            </a:br>
            <a:r>
              <a:rPr lang="en-US" sz="1500" dirty="0"/>
              <a:t>	Finances</a:t>
            </a:r>
            <a:br>
              <a:rPr lang="en-US" sz="1500" dirty="0"/>
            </a:br>
            <a:r>
              <a:rPr lang="en-US" sz="1500" dirty="0"/>
              <a:t>	Multiple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A8679B-6531-1A4F-85F0-486CDD1D4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0109" y="1791599"/>
            <a:ext cx="5958082" cy="303934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D606C6-55E2-DA41-A9BB-D2B5B47F7091}"/>
              </a:ext>
            </a:extLst>
          </p:cNvPr>
          <p:cNvCxnSpPr/>
          <p:nvPr/>
        </p:nvCxnSpPr>
        <p:spPr>
          <a:xfrm>
            <a:off x="3508157" y="3789166"/>
            <a:ext cx="270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4821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1183</TotalTime>
  <Words>232</Words>
  <Application>Microsoft Macintosh PowerPoint</Application>
  <PresentationFormat>On-screen Show (4:3)</PresentationFormat>
  <Paragraphs>59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Corbel</vt:lpstr>
      <vt:lpstr>ibm-plex-sans</vt:lpstr>
      <vt:lpstr>Wingdings</vt:lpstr>
      <vt:lpstr>Wingdings 2</vt:lpstr>
      <vt:lpstr>Frame</vt:lpstr>
      <vt:lpstr>Who is next? Analysis of cyber attacks reported between  2017-2018</vt:lpstr>
      <vt:lpstr>PowerPoint Presentation</vt:lpstr>
      <vt:lpstr>PowerPoint Presentation</vt:lpstr>
      <vt:lpstr>Hackmageddon</vt:lpstr>
      <vt:lpstr>Trend of increasing cyber attacks for 2018</vt:lpstr>
      <vt:lpstr>Top 5 categories affected:  Individuals  Healthcare  Fintech  Finances  Multiple</vt:lpstr>
      <vt:lpstr>Main attack on individuals:  MALWARE</vt:lpstr>
      <vt:lpstr>Individuals: WordCloud</vt:lpstr>
      <vt:lpstr>Top 5 industries affected:  Individuals  Healthcare  Fintech  Finances  Multiple</vt:lpstr>
      <vt:lpstr>Data breach costs are highest for healthcare industry</vt:lpstr>
      <vt:lpstr>Glassdoor</vt:lpstr>
      <vt:lpstr>Revenue and number of employees are dependent</vt:lpstr>
      <vt:lpstr>Healthcare: WordCloud</vt:lpstr>
      <vt:lpstr>Healthcare: Attacks by employees</vt:lpstr>
      <vt:lpstr>Healthcare: Attacks by  category employees</vt:lpstr>
      <vt:lpstr>Healthcare: Attacks category by employees</vt:lpstr>
      <vt:lpstr>Healthcare: Attacks category by employees</vt:lpstr>
      <vt:lpstr>Relationship between employees and revenue</vt:lpstr>
      <vt:lpstr>Conclusions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26</cp:revision>
  <dcterms:created xsi:type="dcterms:W3CDTF">2018-08-04T15:07:13Z</dcterms:created>
  <dcterms:modified xsi:type="dcterms:W3CDTF">2018-08-08T19:06:55Z</dcterms:modified>
</cp:coreProperties>
</file>